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 Bold" panose="020B0604020202020204" charset="0"/>
      <p:regular r:id="rId15"/>
    </p:embeddedFont>
    <p:embeddedFont>
      <p:font typeface="Poppins" panose="000005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svg"/><Relationship Id="rId18" Type="http://schemas.openxmlformats.org/officeDocument/2006/relationships/image" Target="../media/image6.png"/><Relationship Id="rId3" Type="http://schemas.openxmlformats.org/officeDocument/2006/relationships/image" Target="../media/image22.gif"/><Relationship Id="rId21" Type="http://schemas.openxmlformats.org/officeDocument/2006/relationships/image" Target="../media/image17.svg"/><Relationship Id="rId7" Type="http://schemas.openxmlformats.org/officeDocument/2006/relationships/image" Target="../media/image19.svg"/><Relationship Id="rId12" Type="http://schemas.openxmlformats.org/officeDocument/2006/relationships/image" Target="../media/image25.png"/><Relationship Id="rId17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4.svg"/><Relationship Id="rId5" Type="http://schemas.openxmlformats.org/officeDocument/2006/relationships/image" Target="../media/image3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7.svg"/><Relationship Id="rId4" Type="http://schemas.openxmlformats.org/officeDocument/2006/relationships/image" Target="../media/image2.png"/><Relationship Id="rId9" Type="http://schemas.openxmlformats.org/officeDocument/2006/relationships/image" Target="../media/image21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17.svg"/><Relationship Id="rId17" Type="http://schemas.openxmlformats.org/officeDocument/2006/relationships/image" Target="../media/image31.jpeg"/><Relationship Id="rId2" Type="http://schemas.openxmlformats.org/officeDocument/2006/relationships/image" Target="../media/image1.pn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5" Type="http://schemas.openxmlformats.org/officeDocument/2006/relationships/image" Target="../media/image29.jpe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5" Type="http://schemas.openxmlformats.org/officeDocument/2006/relationships/image" Target="../media/image29.jpe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../media/image7.sv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-564169" y="6870641"/>
            <a:ext cx="3456917" cy="3663399"/>
          </a:xfrm>
          <a:custGeom>
            <a:avLst/>
            <a:gdLst/>
            <a:ahLst/>
            <a:cxnLst/>
            <a:rect l="l" t="t" r="r" b="b"/>
            <a:pathLst>
              <a:path w="3456917" h="3663399">
                <a:moveTo>
                  <a:pt x="0" y="0"/>
                </a:moveTo>
                <a:lnTo>
                  <a:pt x="3456917" y="0"/>
                </a:lnTo>
                <a:lnTo>
                  <a:pt x="3456917" y="3663399"/>
                </a:lnTo>
                <a:lnTo>
                  <a:pt x="0" y="3663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5231337" y="6619452"/>
            <a:ext cx="3412449" cy="3616276"/>
          </a:xfrm>
          <a:custGeom>
            <a:avLst/>
            <a:gdLst/>
            <a:ahLst/>
            <a:cxnLst/>
            <a:rect l="l" t="t" r="r" b="b"/>
            <a:pathLst>
              <a:path w="3412449" h="3616276">
                <a:moveTo>
                  <a:pt x="0" y="0"/>
                </a:moveTo>
                <a:lnTo>
                  <a:pt x="3412449" y="0"/>
                </a:lnTo>
                <a:lnTo>
                  <a:pt x="3412449" y="3616275"/>
                </a:lnTo>
                <a:lnTo>
                  <a:pt x="0" y="3616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" name="Group 5"/>
          <p:cNvGrpSpPr/>
          <p:nvPr/>
        </p:nvGrpSpPr>
        <p:grpSpPr>
          <a:xfrm>
            <a:off x="2387022" y="1724475"/>
            <a:ext cx="13513955" cy="6838049"/>
            <a:chOff x="0" y="0"/>
            <a:chExt cx="3559231" cy="18009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59231" cy="1800968"/>
            </a:xfrm>
            <a:custGeom>
              <a:avLst/>
              <a:gdLst/>
              <a:ahLst/>
              <a:cxnLst/>
              <a:rect l="l" t="t" r="r" b="b"/>
              <a:pathLst>
                <a:path w="3559231" h="1800968">
                  <a:moveTo>
                    <a:pt x="29217" y="0"/>
                  </a:moveTo>
                  <a:lnTo>
                    <a:pt x="3530014" y="0"/>
                  </a:lnTo>
                  <a:cubicBezTo>
                    <a:pt x="3537763" y="0"/>
                    <a:pt x="3545194" y="3078"/>
                    <a:pt x="3550673" y="8557"/>
                  </a:cubicBezTo>
                  <a:cubicBezTo>
                    <a:pt x="3556153" y="14037"/>
                    <a:pt x="3559231" y="21468"/>
                    <a:pt x="3559231" y="29217"/>
                  </a:cubicBezTo>
                  <a:lnTo>
                    <a:pt x="3559231" y="1771751"/>
                  </a:lnTo>
                  <a:cubicBezTo>
                    <a:pt x="3559231" y="1779499"/>
                    <a:pt x="3556153" y="1786931"/>
                    <a:pt x="3550673" y="1792410"/>
                  </a:cubicBezTo>
                  <a:cubicBezTo>
                    <a:pt x="3545194" y="1797889"/>
                    <a:pt x="3537763" y="1800968"/>
                    <a:pt x="3530014" y="1800968"/>
                  </a:cubicBezTo>
                  <a:lnTo>
                    <a:pt x="29217" y="1800968"/>
                  </a:lnTo>
                  <a:cubicBezTo>
                    <a:pt x="21468" y="1800968"/>
                    <a:pt x="14037" y="1797889"/>
                    <a:pt x="8557" y="1792410"/>
                  </a:cubicBezTo>
                  <a:cubicBezTo>
                    <a:pt x="3078" y="1786931"/>
                    <a:pt x="0" y="1779499"/>
                    <a:pt x="0" y="1771751"/>
                  </a:cubicBezTo>
                  <a:lnTo>
                    <a:pt x="0" y="29217"/>
                  </a:lnTo>
                  <a:cubicBezTo>
                    <a:pt x="0" y="21468"/>
                    <a:pt x="3078" y="14037"/>
                    <a:pt x="8557" y="8557"/>
                  </a:cubicBezTo>
                  <a:cubicBezTo>
                    <a:pt x="14037" y="3078"/>
                    <a:pt x="21468" y="0"/>
                    <a:pt x="2921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174213" y="7174554"/>
            <a:ext cx="1757056" cy="744353"/>
          </a:xfrm>
          <a:custGeom>
            <a:avLst/>
            <a:gdLst/>
            <a:ahLst/>
            <a:cxnLst/>
            <a:rect l="l" t="t" r="r" b="b"/>
            <a:pathLst>
              <a:path w="1757056" h="744353">
                <a:moveTo>
                  <a:pt x="0" y="0"/>
                </a:moveTo>
                <a:lnTo>
                  <a:pt x="1757056" y="0"/>
                </a:lnTo>
                <a:lnTo>
                  <a:pt x="1757056" y="744353"/>
                </a:lnTo>
                <a:lnTo>
                  <a:pt x="0" y="7443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9" name="Freeform 9"/>
          <p:cNvSpPr/>
          <p:nvPr/>
        </p:nvSpPr>
        <p:spPr>
          <a:xfrm>
            <a:off x="11355326" y="7174554"/>
            <a:ext cx="1757056" cy="744353"/>
          </a:xfrm>
          <a:custGeom>
            <a:avLst/>
            <a:gdLst/>
            <a:ahLst/>
            <a:cxnLst/>
            <a:rect l="l" t="t" r="r" b="b"/>
            <a:pathLst>
              <a:path w="1757056" h="744353">
                <a:moveTo>
                  <a:pt x="0" y="0"/>
                </a:moveTo>
                <a:lnTo>
                  <a:pt x="1757056" y="0"/>
                </a:lnTo>
                <a:lnTo>
                  <a:pt x="1757056" y="744353"/>
                </a:lnTo>
                <a:lnTo>
                  <a:pt x="0" y="7443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8748191" y="2669945"/>
            <a:ext cx="791618" cy="884939"/>
          </a:xfrm>
          <a:custGeom>
            <a:avLst/>
            <a:gdLst/>
            <a:ahLst/>
            <a:cxnLst/>
            <a:rect l="l" t="t" r="r" b="b"/>
            <a:pathLst>
              <a:path w="791618" h="884939">
                <a:moveTo>
                  <a:pt x="0" y="0"/>
                </a:moveTo>
                <a:lnTo>
                  <a:pt x="791618" y="0"/>
                </a:lnTo>
                <a:lnTo>
                  <a:pt x="791618" y="884939"/>
                </a:lnTo>
                <a:lnTo>
                  <a:pt x="0" y="8849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8264769" y="7098354"/>
            <a:ext cx="1757056" cy="744353"/>
          </a:xfrm>
          <a:custGeom>
            <a:avLst/>
            <a:gdLst/>
            <a:ahLst/>
            <a:cxnLst/>
            <a:rect l="l" t="t" r="r" b="b"/>
            <a:pathLst>
              <a:path w="1757056" h="744353">
                <a:moveTo>
                  <a:pt x="0" y="0"/>
                </a:moveTo>
                <a:lnTo>
                  <a:pt x="1757057" y="0"/>
                </a:lnTo>
                <a:lnTo>
                  <a:pt x="1757057" y="744353"/>
                </a:lnTo>
                <a:lnTo>
                  <a:pt x="0" y="7443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5390137" y="5888870"/>
            <a:ext cx="7507727" cy="464114"/>
          </a:xfrm>
          <a:custGeom>
            <a:avLst/>
            <a:gdLst/>
            <a:ahLst/>
            <a:cxnLst/>
            <a:rect l="l" t="t" r="r" b="b"/>
            <a:pathLst>
              <a:path w="7507727" h="464114">
                <a:moveTo>
                  <a:pt x="0" y="0"/>
                </a:moveTo>
                <a:lnTo>
                  <a:pt x="7507726" y="0"/>
                </a:lnTo>
                <a:lnTo>
                  <a:pt x="7507726" y="464114"/>
                </a:lnTo>
                <a:lnTo>
                  <a:pt x="0" y="4641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746878" y="1028700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4" y="0"/>
                </a:lnTo>
                <a:lnTo>
                  <a:pt x="1427304" y="498259"/>
                </a:lnTo>
                <a:lnTo>
                  <a:pt x="0" y="4982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2041535" y="1623845"/>
            <a:ext cx="14204931" cy="60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6"/>
              </a:lnSpc>
            </a:pPr>
            <a:r>
              <a:rPr lang="en-US" sz="11853" spc="-545" dirty="0">
                <a:solidFill>
                  <a:srgbClr val="FFFFFF"/>
                </a:solidFill>
                <a:latin typeface="Arcade Gamer Bold"/>
              </a:rPr>
              <a:t>STATISTIK PARAMETRIK DAN NON PARAMETRIK</a:t>
            </a:r>
          </a:p>
        </p:txBody>
      </p:sp>
      <p:sp>
        <p:nvSpPr>
          <p:cNvPr id="15" name="Freeform 15"/>
          <p:cNvSpPr/>
          <p:nvPr/>
        </p:nvSpPr>
        <p:spPr>
          <a:xfrm>
            <a:off x="11069616" y="779571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5" y="0"/>
                </a:lnTo>
                <a:lnTo>
                  <a:pt x="1427305" y="498258"/>
                </a:lnTo>
                <a:lnTo>
                  <a:pt x="0" y="4982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16245763" y="3271670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4" y="0"/>
                </a:lnTo>
                <a:lnTo>
                  <a:pt x="1427304" y="498259"/>
                </a:lnTo>
                <a:lnTo>
                  <a:pt x="0" y="4982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-648991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3" y="0"/>
                </a:lnTo>
                <a:lnTo>
                  <a:pt x="9743793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73609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1455616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Freeform 20"/>
          <p:cNvSpPr/>
          <p:nvPr/>
        </p:nvSpPr>
        <p:spPr>
          <a:xfrm>
            <a:off x="217418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Freeform 21"/>
          <p:cNvSpPr/>
          <p:nvPr/>
        </p:nvSpPr>
        <p:spPr>
          <a:xfrm>
            <a:off x="2892748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/>
          <p:nvPr/>
        </p:nvSpPr>
        <p:spPr>
          <a:xfrm>
            <a:off x="3611314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14864394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Freeform 24"/>
          <p:cNvSpPr/>
          <p:nvPr/>
        </p:nvSpPr>
        <p:spPr>
          <a:xfrm>
            <a:off x="15599900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5" y="0"/>
                </a:lnTo>
                <a:lnTo>
                  <a:pt x="602155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5" name="Freeform 25"/>
          <p:cNvSpPr/>
          <p:nvPr/>
        </p:nvSpPr>
        <p:spPr>
          <a:xfrm>
            <a:off x="16335405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6" name="Freeform 26"/>
          <p:cNvSpPr/>
          <p:nvPr/>
        </p:nvSpPr>
        <p:spPr>
          <a:xfrm>
            <a:off x="17070911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7" name="Freeform 27"/>
          <p:cNvSpPr/>
          <p:nvPr/>
        </p:nvSpPr>
        <p:spPr>
          <a:xfrm>
            <a:off x="14128888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8" name="Freeform 28"/>
          <p:cNvSpPr/>
          <p:nvPr/>
        </p:nvSpPr>
        <p:spPr>
          <a:xfrm>
            <a:off x="10021826" y="2669945"/>
            <a:ext cx="791618" cy="884939"/>
          </a:xfrm>
          <a:custGeom>
            <a:avLst/>
            <a:gdLst/>
            <a:ahLst/>
            <a:cxnLst/>
            <a:rect l="l" t="t" r="r" b="b"/>
            <a:pathLst>
              <a:path w="791618" h="884939">
                <a:moveTo>
                  <a:pt x="0" y="0"/>
                </a:moveTo>
                <a:lnTo>
                  <a:pt x="791618" y="0"/>
                </a:lnTo>
                <a:lnTo>
                  <a:pt x="791618" y="884939"/>
                </a:lnTo>
                <a:lnTo>
                  <a:pt x="0" y="8849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9" name="Freeform 29"/>
          <p:cNvSpPr/>
          <p:nvPr/>
        </p:nvSpPr>
        <p:spPr>
          <a:xfrm>
            <a:off x="7470798" y="2669945"/>
            <a:ext cx="791618" cy="884939"/>
          </a:xfrm>
          <a:custGeom>
            <a:avLst/>
            <a:gdLst/>
            <a:ahLst/>
            <a:cxnLst/>
            <a:rect l="l" t="t" r="r" b="b"/>
            <a:pathLst>
              <a:path w="791618" h="884939">
                <a:moveTo>
                  <a:pt x="0" y="0"/>
                </a:moveTo>
                <a:lnTo>
                  <a:pt x="791618" y="0"/>
                </a:lnTo>
                <a:lnTo>
                  <a:pt x="791618" y="884939"/>
                </a:lnTo>
                <a:lnTo>
                  <a:pt x="0" y="8849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0" name="Freeform 30"/>
          <p:cNvSpPr/>
          <p:nvPr/>
        </p:nvSpPr>
        <p:spPr>
          <a:xfrm>
            <a:off x="9143297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4" y="0"/>
                </a:lnTo>
                <a:lnTo>
                  <a:pt x="9743794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7"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69373" y="1028700"/>
            <a:ext cx="1349253" cy="1533242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564169" y="6870641"/>
            <a:ext cx="3456917" cy="3663399"/>
          </a:xfrm>
          <a:custGeom>
            <a:avLst/>
            <a:gdLst/>
            <a:ahLst/>
            <a:cxnLst/>
            <a:rect l="l" t="t" r="r" b="b"/>
            <a:pathLst>
              <a:path w="3456917" h="3663399">
                <a:moveTo>
                  <a:pt x="0" y="0"/>
                </a:moveTo>
                <a:lnTo>
                  <a:pt x="3456917" y="0"/>
                </a:lnTo>
                <a:lnTo>
                  <a:pt x="3456917" y="3663399"/>
                </a:lnTo>
                <a:lnTo>
                  <a:pt x="0" y="36633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73609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1455616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217418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2892748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3611314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5231337" y="6619452"/>
            <a:ext cx="3412449" cy="3616276"/>
          </a:xfrm>
          <a:custGeom>
            <a:avLst/>
            <a:gdLst/>
            <a:ahLst/>
            <a:cxnLst/>
            <a:rect l="l" t="t" r="r" b="b"/>
            <a:pathLst>
              <a:path w="3412449" h="3616276">
                <a:moveTo>
                  <a:pt x="0" y="0"/>
                </a:moveTo>
                <a:lnTo>
                  <a:pt x="3412449" y="0"/>
                </a:lnTo>
                <a:lnTo>
                  <a:pt x="3412449" y="3616275"/>
                </a:lnTo>
                <a:lnTo>
                  <a:pt x="0" y="3616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4864394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5599900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5" y="0"/>
                </a:lnTo>
                <a:lnTo>
                  <a:pt x="602155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6335405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7070911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14128888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5178499" y="5395347"/>
            <a:ext cx="1450981" cy="3179439"/>
          </a:xfrm>
          <a:custGeom>
            <a:avLst/>
            <a:gdLst/>
            <a:ahLst/>
            <a:cxnLst/>
            <a:rect l="l" t="t" r="r" b="b"/>
            <a:pathLst>
              <a:path w="1450981" h="3179439">
                <a:moveTo>
                  <a:pt x="0" y="0"/>
                </a:moveTo>
                <a:lnTo>
                  <a:pt x="1450981" y="0"/>
                </a:lnTo>
                <a:lnTo>
                  <a:pt x="1450981" y="3179439"/>
                </a:lnTo>
                <a:lnTo>
                  <a:pt x="0" y="31794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11544374" y="5584364"/>
            <a:ext cx="1794253" cy="2990422"/>
          </a:xfrm>
          <a:custGeom>
            <a:avLst/>
            <a:gdLst/>
            <a:ahLst/>
            <a:cxnLst/>
            <a:rect l="l" t="t" r="r" b="b"/>
            <a:pathLst>
              <a:path w="1794253" h="2990422">
                <a:moveTo>
                  <a:pt x="0" y="0"/>
                </a:moveTo>
                <a:lnTo>
                  <a:pt x="1794253" y="0"/>
                </a:lnTo>
                <a:lnTo>
                  <a:pt x="1794253" y="2990422"/>
                </a:lnTo>
                <a:lnTo>
                  <a:pt x="0" y="29904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11388486" y="4957238"/>
            <a:ext cx="2048879" cy="372524"/>
          </a:xfrm>
          <a:custGeom>
            <a:avLst/>
            <a:gdLst/>
            <a:ahLst/>
            <a:cxnLst/>
            <a:rect l="l" t="t" r="r" b="b"/>
            <a:pathLst>
              <a:path w="2048879" h="372524">
                <a:moveTo>
                  <a:pt x="0" y="0"/>
                </a:moveTo>
                <a:lnTo>
                  <a:pt x="2048879" y="0"/>
                </a:lnTo>
                <a:lnTo>
                  <a:pt x="2048879" y="372524"/>
                </a:lnTo>
                <a:lnTo>
                  <a:pt x="0" y="3725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746878" y="1028700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4" y="0"/>
                </a:lnTo>
                <a:lnTo>
                  <a:pt x="1427304" y="498259"/>
                </a:lnTo>
                <a:lnTo>
                  <a:pt x="0" y="4982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Freeform 20"/>
          <p:cNvSpPr/>
          <p:nvPr/>
        </p:nvSpPr>
        <p:spPr>
          <a:xfrm>
            <a:off x="11069616" y="779571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5" y="0"/>
                </a:lnTo>
                <a:lnTo>
                  <a:pt x="1427305" y="498258"/>
                </a:lnTo>
                <a:lnTo>
                  <a:pt x="0" y="4982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Freeform 21"/>
          <p:cNvSpPr/>
          <p:nvPr/>
        </p:nvSpPr>
        <p:spPr>
          <a:xfrm>
            <a:off x="16245763" y="3271670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4" y="0"/>
                </a:lnTo>
                <a:lnTo>
                  <a:pt x="1427304" y="498259"/>
                </a:lnTo>
                <a:lnTo>
                  <a:pt x="0" y="4982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/>
          <p:nvPr/>
        </p:nvSpPr>
        <p:spPr>
          <a:xfrm>
            <a:off x="8469373" y="9227234"/>
            <a:ext cx="1349253" cy="571593"/>
          </a:xfrm>
          <a:custGeom>
            <a:avLst/>
            <a:gdLst/>
            <a:ahLst/>
            <a:cxnLst/>
            <a:rect l="l" t="t" r="r" b="b"/>
            <a:pathLst>
              <a:path w="1349253" h="571593">
                <a:moveTo>
                  <a:pt x="0" y="0"/>
                </a:moveTo>
                <a:lnTo>
                  <a:pt x="1349254" y="0"/>
                </a:lnTo>
                <a:lnTo>
                  <a:pt x="1349254" y="571593"/>
                </a:lnTo>
                <a:lnTo>
                  <a:pt x="0" y="57159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TextBox 23"/>
          <p:cNvSpPr txBox="1"/>
          <p:nvPr/>
        </p:nvSpPr>
        <p:spPr>
          <a:xfrm>
            <a:off x="3556956" y="3406178"/>
            <a:ext cx="11174088" cy="113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8084" spc="-371">
                <a:solidFill>
                  <a:srgbClr val="FFFFFF"/>
                </a:solidFill>
                <a:latin typeface="Arcade Gamer Bold"/>
              </a:rPr>
              <a:t>STATISTIK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75661" y="6561824"/>
            <a:ext cx="3736678" cy="113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8084" spc="-371">
                <a:solidFill>
                  <a:srgbClr val="FFFFFF"/>
                </a:solidFill>
                <a:latin typeface="Arcade Gamer Bold"/>
              </a:rPr>
              <a:t>VS</a:t>
            </a:r>
          </a:p>
        </p:txBody>
      </p:sp>
      <p:sp>
        <p:nvSpPr>
          <p:cNvPr id="25" name="Freeform 25"/>
          <p:cNvSpPr/>
          <p:nvPr/>
        </p:nvSpPr>
        <p:spPr>
          <a:xfrm>
            <a:off x="-648991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3" y="0"/>
                </a:lnTo>
                <a:lnTo>
                  <a:pt x="9743793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6" name="Freeform 26"/>
          <p:cNvSpPr/>
          <p:nvPr/>
        </p:nvSpPr>
        <p:spPr>
          <a:xfrm>
            <a:off x="9143297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4" y="0"/>
                </a:lnTo>
                <a:lnTo>
                  <a:pt x="9743794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7" name="TextBox 27"/>
          <p:cNvSpPr txBox="1"/>
          <p:nvPr/>
        </p:nvSpPr>
        <p:spPr>
          <a:xfrm>
            <a:off x="3064153" y="4697269"/>
            <a:ext cx="356532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Parametrik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589003" y="4301346"/>
            <a:ext cx="574640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Canva Sans Bold"/>
              </a:rPr>
              <a:t>Non Parametrik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-564169" y="6870641"/>
            <a:ext cx="3456917" cy="3663399"/>
          </a:xfrm>
          <a:custGeom>
            <a:avLst/>
            <a:gdLst/>
            <a:ahLst/>
            <a:cxnLst/>
            <a:rect l="l" t="t" r="r" b="b"/>
            <a:pathLst>
              <a:path w="3456917" h="3663399">
                <a:moveTo>
                  <a:pt x="0" y="0"/>
                </a:moveTo>
                <a:lnTo>
                  <a:pt x="3456917" y="0"/>
                </a:lnTo>
                <a:lnTo>
                  <a:pt x="3456917" y="3663399"/>
                </a:lnTo>
                <a:lnTo>
                  <a:pt x="0" y="3663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73609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455616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217418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2892748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3611314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5231337" y="6917765"/>
            <a:ext cx="3412449" cy="3616276"/>
          </a:xfrm>
          <a:custGeom>
            <a:avLst/>
            <a:gdLst/>
            <a:ahLst/>
            <a:cxnLst/>
            <a:rect l="l" t="t" r="r" b="b"/>
            <a:pathLst>
              <a:path w="3412449" h="3616276">
                <a:moveTo>
                  <a:pt x="0" y="0"/>
                </a:moveTo>
                <a:lnTo>
                  <a:pt x="3412449" y="0"/>
                </a:lnTo>
                <a:lnTo>
                  <a:pt x="3412449" y="3616275"/>
                </a:lnTo>
                <a:lnTo>
                  <a:pt x="0" y="3616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864394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5599900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5" y="0"/>
                </a:lnTo>
                <a:lnTo>
                  <a:pt x="602155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6335405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7070911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4128888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8469373" y="9227234"/>
            <a:ext cx="1349253" cy="571593"/>
          </a:xfrm>
          <a:custGeom>
            <a:avLst/>
            <a:gdLst/>
            <a:ahLst/>
            <a:cxnLst/>
            <a:rect l="l" t="t" r="r" b="b"/>
            <a:pathLst>
              <a:path w="1349253" h="571593">
                <a:moveTo>
                  <a:pt x="0" y="0"/>
                </a:moveTo>
                <a:lnTo>
                  <a:pt x="1349254" y="0"/>
                </a:lnTo>
                <a:lnTo>
                  <a:pt x="1349254" y="571593"/>
                </a:lnTo>
                <a:lnTo>
                  <a:pt x="0" y="5715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-648991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3" y="0"/>
                </a:lnTo>
                <a:lnTo>
                  <a:pt x="9743793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9143297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4" y="0"/>
                </a:lnTo>
                <a:lnTo>
                  <a:pt x="9743794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746878" y="1028700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4" y="0"/>
                </a:lnTo>
                <a:lnTo>
                  <a:pt x="1427304" y="498259"/>
                </a:lnTo>
                <a:lnTo>
                  <a:pt x="0" y="4982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14886248" y="779571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4" y="0"/>
                </a:lnTo>
                <a:lnTo>
                  <a:pt x="1427304" y="498258"/>
                </a:lnTo>
                <a:lnTo>
                  <a:pt x="0" y="4982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Freeform 20"/>
          <p:cNvSpPr/>
          <p:nvPr/>
        </p:nvSpPr>
        <p:spPr>
          <a:xfrm>
            <a:off x="16223909" y="4356055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4" y="0"/>
                </a:lnTo>
                <a:lnTo>
                  <a:pt x="1427304" y="498259"/>
                </a:lnTo>
                <a:lnTo>
                  <a:pt x="0" y="4982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762971" y="3375644"/>
            <a:ext cx="1334757" cy="1378537"/>
            <a:chOff x="0" y="0"/>
            <a:chExt cx="6350000" cy="6558280"/>
          </a:xfrm>
        </p:grpSpPr>
        <p:sp>
          <p:nvSpPr>
            <p:cNvPr id="22" name="Freeform 22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5"/>
              <a:stretch>
                <a:fillRect l="-20780" t="-18131" r="-99488" b="-41701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24795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222905" y="672902"/>
            <a:ext cx="9152827" cy="178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1"/>
              </a:lnSpc>
            </a:pPr>
            <a:r>
              <a:rPr lang="en-US" sz="6756" spc="-310">
                <a:solidFill>
                  <a:srgbClr val="FFFFFF"/>
                </a:solidFill>
                <a:latin typeface="Arcade Gamer Bold"/>
              </a:rPr>
              <a:t>SYARAT PARAMETRIK</a:t>
            </a:r>
          </a:p>
        </p:txBody>
      </p: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4762971" y="5100160"/>
            <a:ext cx="1334757" cy="1378537"/>
            <a:chOff x="0" y="0"/>
            <a:chExt cx="6350000" cy="6558280"/>
          </a:xfrm>
        </p:grpSpPr>
        <p:sp>
          <p:nvSpPr>
            <p:cNvPr id="26" name="Freeform 26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6"/>
              <a:stretch>
                <a:fillRect l="-23918" t="-36206" r="-24779" b="-79727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24795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4762971" y="6821597"/>
            <a:ext cx="1334757" cy="1378537"/>
            <a:chOff x="0" y="0"/>
            <a:chExt cx="6350000" cy="6558280"/>
          </a:xfrm>
        </p:grpSpPr>
        <p:sp>
          <p:nvSpPr>
            <p:cNvPr id="29" name="Freeform 29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7"/>
              <a:stretch>
                <a:fillRect l="-27567" r="-27567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24795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6424461" y="3775694"/>
            <a:ext cx="5667800" cy="35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7"/>
              </a:lnSpc>
            </a:pPr>
            <a:r>
              <a:rPr lang="en-US" sz="2446" spc="-112">
                <a:solidFill>
                  <a:srgbClr val="FFFFFF"/>
                </a:solidFill>
                <a:latin typeface="Arcade Gamer Bold"/>
              </a:rPr>
              <a:t>BERDITRIBUSI NORMAL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24461" y="5100745"/>
            <a:ext cx="4089826" cy="957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7"/>
              </a:lnSpc>
            </a:pPr>
            <a:r>
              <a:rPr lang="en-US" sz="2446" spc="-112">
                <a:solidFill>
                  <a:srgbClr val="FFFFFF"/>
                </a:solidFill>
                <a:latin typeface="Arcade Gamer Bold"/>
              </a:rPr>
              <a:t>UKUARAN SKALA INTERVAL ATAU RASIO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424461" y="6979576"/>
            <a:ext cx="4089826" cy="65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7"/>
              </a:lnSpc>
            </a:pPr>
            <a:r>
              <a:rPr lang="en-US" sz="2446" spc="-112">
                <a:solidFill>
                  <a:srgbClr val="FFFFFF"/>
                </a:solidFill>
                <a:latin typeface="Arcade Gamer Bold"/>
              </a:rPr>
              <a:t>PENGAMBILAN DATA SECARA RANDOM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-564169" y="6870641"/>
            <a:ext cx="3456917" cy="3663399"/>
          </a:xfrm>
          <a:custGeom>
            <a:avLst/>
            <a:gdLst/>
            <a:ahLst/>
            <a:cxnLst/>
            <a:rect l="l" t="t" r="r" b="b"/>
            <a:pathLst>
              <a:path w="3456917" h="3663399">
                <a:moveTo>
                  <a:pt x="0" y="0"/>
                </a:moveTo>
                <a:lnTo>
                  <a:pt x="3456917" y="0"/>
                </a:lnTo>
                <a:lnTo>
                  <a:pt x="3456917" y="3663399"/>
                </a:lnTo>
                <a:lnTo>
                  <a:pt x="0" y="3663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73609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455616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217418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2892748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3611314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5231337" y="6917765"/>
            <a:ext cx="3412449" cy="3616276"/>
          </a:xfrm>
          <a:custGeom>
            <a:avLst/>
            <a:gdLst/>
            <a:ahLst/>
            <a:cxnLst/>
            <a:rect l="l" t="t" r="r" b="b"/>
            <a:pathLst>
              <a:path w="3412449" h="3616276">
                <a:moveTo>
                  <a:pt x="0" y="0"/>
                </a:moveTo>
                <a:lnTo>
                  <a:pt x="3412449" y="0"/>
                </a:lnTo>
                <a:lnTo>
                  <a:pt x="3412449" y="3616275"/>
                </a:lnTo>
                <a:lnTo>
                  <a:pt x="0" y="3616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864394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5599900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5" y="0"/>
                </a:lnTo>
                <a:lnTo>
                  <a:pt x="602155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6335405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7070911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4128888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8469373" y="9227234"/>
            <a:ext cx="1349253" cy="571593"/>
          </a:xfrm>
          <a:custGeom>
            <a:avLst/>
            <a:gdLst/>
            <a:ahLst/>
            <a:cxnLst/>
            <a:rect l="l" t="t" r="r" b="b"/>
            <a:pathLst>
              <a:path w="1349253" h="571593">
                <a:moveTo>
                  <a:pt x="0" y="0"/>
                </a:moveTo>
                <a:lnTo>
                  <a:pt x="1349254" y="0"/>
                </a:lnTo>
                <a:lnTo>
                  <a:pt x="1349254" y="571593"/>
                </a:lnTo>
                <a:lnTo>
                  <a:pt x="0" y="5715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-648991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3" y="0"/>
                </a:lnTo>
                <a:lnTo>
                  <a:pt x="9743793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9143297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4" y="0"/>
                </a:lnTo>
                <a:lnTo>
                  <a:pt x="9743794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11690087" y="1028700"/>
            <a:ext cx="5479758" cy="4114800"/>
          </a:xfrm>
          <a:custGeom>
            <a:avLst/>
            <a:gdLst/>
            <a:ahLst/>
            <a:cxnLst/>
            <a:rect l="l" t="t" r="r" b="b"/>
            <a:pathLst>
              <a:path w="5479758" h="4114800">
                <a:moveTo>
                  <a:pt x="0" y="0"/>
                </a:moveTo>
                <a:lnTo>
                  <a:pt x="5479758" y="0"/>
                </a:lnTo>
                <a:lnTo>
                  <a:pt x="5479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 flipH="1">
            <a:off x="1164043" y="1028700"/>
            <a:ext cx="5479758" cy="4114800"/>
          </a:xfrm>
          <a:custGeom>
            <a:avLst/>
            <a:gdLst/>
            <a:ahLst/>
            <a:cxnLst/>
            <a:rect l="l" t="t" r="r" b="b"/>
            <a:pathLst>
              <a:path w="5479758" h="4114800">
                <a:moveTo>
                  <a:pt x="5479758" y="0"/>
                </a:moveTo>
                <a:lnTo>
                  <a:pt x="0" y="0"/>
                </a:lnTo>
                <a:lnTo>
                  <a:pt x="0" y="4114800"/>
                </a:lnTo>
                <a:lnTo>
                  <a:pt x="5479758" y="4114800"/>
                </a:lnTo>
                <a:lnTo>
                  <a:pt x="547975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TextBox 20"/>
          <p:cNvSpPr txBox="1"/>
          <p:nvPr/>
        </p:nvSpPr>
        <p:spPr>
          <a:xfrm>
            <a:off x="3903922" y="2294762"/>
            <a:ext cx="9969776" cy="15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8"/>
              </a:lnSpc>
            </a:pPr>
            <a:r>
              <a:rPr lang="en-US" sz="5200" spc="-239">
                <a:solidFill>
                  <a:srgbClr val="FFFFFF"/>
                </a:solidFill>
                <a:latin typeface="Arcade Gamer Bold"/>
              </a:rPr>
              <a:t>KEUNGGULAN PARAMETRIK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23606" y="5194625"/>
            <a:ext cx="11440788" cy="4213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2372" lvl="1" indent="-511186">
              <a:lnSpc>
                <a:spcPts val="6629"/>
              </a:lnSpc>
              <a:buFont typeface="Arial"/>
              <a:buChar char="•"/>
            </a:pPr>
            <a:r>
              <a:rPr lang="en-US" sz="4735" spc="-217">
                <a:solidFill>
                  <a:srgbClr val="FFFFFF"/>
                </a:solidFill>
                <a:latin typeface="Poppins"/>
              </a:rPr>
              <a:t> Berditrisbusi Normal</a:t>
            </a:r>
          </a:p>
          <a:p>
            <a:pPr marL="1022372" lvl="1" indent="-511186">
              <a:lnSpc>
                <a:spcPts val="6629"/>
              </a:lnSpc>
              <a:buFont typeface="Arial"/>
              <a:buChar char="•"/>
            </a:pPr>
            <a:r>
              <a:rPr lang="en-US" sz="4735" spc="-217">
                <a:solidFill>
                  <a:srgbClr val="FFFFFF"/>
                </a:solidFill>
                <a:latin typeface="Poppins"/>
              </a:rPr>
              <a:t> Homogen</a:t>
            </a:r>
          </a:p>
          <a:p>
            <a:pPr marL="1022372" lvl="1" indent="-511186">
              <a:lnSpc>
                <a:spcPts val="6629"/>
              </a:lnSpc>
              <a:buFont typeface="Arial"/>
              <a:buChar char="•"/>
            </a:pPr>
            <a:r>
              <a:rPr lang="en-US" sz="4735" spc="-217">
                <a:solidFill>
                  <a:srgbClr val="FFFFFF"/>
                </a:solidFill>
                <a:latin typeface="Poppins"/>
              </a:rPr>
              <a:t> Persyaratan sampel biasanya tidak diuji kembali</a:t>
            </a:r>
          </a:p>
          <a:p>
            <a:pPr marL="1022372" lvl="1" indent="-511186">
              <a:lnSpc>
                <a:spcPts val="6629"/>
              </a:lnSpc>
              <a:spcBef>
                <a:spcPct val="0"/>
              </a:spcBef>
              <a:buFont typeface="Arial"/>
              <a:buChar char="•"/>
            </a:pPr>
            <a:r>
              <a:rPr lang="en-US" sz="4735" spc="-217">
                <a:solidFill>
                  <a:srgbClr val="FFFFFF"/>
                </a:solidFill>
                <a:latin typeface="Poppins"/>
              </a:rPr>
              <a:t> Observasi Bebas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-564169" y="6870641"/>
            <a:ext cx="3456917" cy="3663399"/>
          </a:xfrm>
          <a:custGeom>
            <a:avLst/>
            <a:gdLst/>
            <a:ahLst/>
            <a:cxnLst/>
            <a:rect l="l" t="t" r="r" b="b"/>
            <a:pathLst>
              <a:path w="3456917" h="3663399">
                <a:moveTo>
                  <a:pt x="0" y="0"/>
                </a:moveTo>
                <a:lnTo>
                  <a:pt x="3456917" y="0"/>
                </a:lnTo>
                <a:lnTo>
                  <a:pt x="3456917" y="3663399"/>
                </a:lnTo>
                <a:lnTo>
                  <a:pt x="0" y="3663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73609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455616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217418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2892748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3611314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5231337" y="6917765"/>
            <a:ext cx="3412449" cy="3616276"/>
          </a:xfrm>
          <a:custGeom>
            <a:avLst/>
            <a:gdLst/>
            <a:ahLst/>
            <a:cxnLst/>
            <a:rect l="l" t="t" r="r" b="b"/>
            <a:pathLst>
              <a:path w="3412449" h="3616276">
                <a:moveTo>
                  <a:pt x="0" y="0"/>
                </a:moveTo>
                <a:lnTo>
                  <a:pt x="3412449" y="0"/>
                </a:lnTo>
                <a:lnTo>
                  <a:pt x="3412449" y="3616275"/>
                </a:lnTo>
                <a:lnTo>
                  <a:pt x="0" y="3616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864394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5599900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5" y="0"/>
                </a:lnTo>
                <a:lnTo>
                  <a:pt x="602155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6335405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7070911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4128888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8469373" y="9227234"/>
            <a:ext cx="1349253" cy="571593"/>
          </a:xfrm>
          <a:custGeom>
            <a:avLst/>
            <a:gdLst/>
            <a:ahLst/>
            <a:cxnLst/>
            <a:rect l="l" t="t" r="r" b="b"/>
            <a:pathLst>
              <a:path w="1349253" h="571593">
                <a:moveTo>
                  <a:pt x="0" y="0"/>
                </a:moveTo>
                <a:lnTo>
                  <a:pt x="1349254" y="0"/>
                </a:lnTo>
                <a:lnTo>
                  <a:pt x="1349254" y="571593"/>
                </a:lnTo>
                <a:lnTo>
                  <a:pt x="0" y="5715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-648991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3" y="0"/>
                </a:lnTo>
                <a:lnTo>
                  <a:pt x="9743793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9143297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4" y="0"/>
                </a:lnTo>
                <a:lnTo>
                  <a:pt x="9743794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11690087" y="1028700"/>
            <a:ext cx="5479758" cy="4114800"/>
          </a:xfrm>
          <a:custGeom>
            <a:avLst/>
            <a:gdLst/>
            <a:ahLst/>
            <a:cxnLst/>
            <a:rect l="l" t="t" r="r" b="b"/>
            <a:pathLst>
              <a:path w="5479758" h="4114800">
                <a:moveTo>
                  <a:pt x="0" y="0"/>
                </a:moveTo>
                <a:lnTo>
                  <a:pt x="5479758" y="0"/>
                </a:lnTo>
                <a:lnTo>
                  <a:pt x="5479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 flipH="1">
            <a:off x="1164043" y="1028700"/>
            <a:ext cx="5479758" cy="4114800"/>
          </a:xfrm>
          <a:custGeom>
            <a:avLst/>
            <a:gdLst/>
            <a:ahLst/>
            <a:cxnLst/>
            <a:rect l="l" t="t" r="r" b="b"/>
            <a:pathLst>
              <a:path w="5479758" h="4114800">
                <a:moveTo>
                  <a:pt x="5479758" y="0"/>
                </a:moveTo>
                <a:lnTo>
                  <a:pt x="0" y="0"/>
                </a:lnTo>
                <a:lnTo>
                  <a:pt x="0" y="4114800"/>
                </a:lnTo>
                <a:lnTo>
                  <a:pt x="5479758" y="4114800"/>
                </a:lnTo>
                <a:lnTo>
                  <a:pt x="547975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TextBox 20"/>
          <p:cNvSpPr txBox="1"/>
          <p:nvPr/>
        </p:nvSpPr>
        <p:spPr>
          <a:xfrm>
            <a:off x="2892748" y="1296098"/>
            <a:ext cx="11369490" cy="179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5930" spc="-272">
                <a:solidFill>
                  <a:srgbClr val="FFFFFF"/>
                </a:solidFill>
                <a:latin typeface="Arcade Gamer Bold"/>
              </a:rPr>
              <a:t>KELEMAHAN PARAMETRIK 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23606" y="5194625"/>
            <a:ext cx="11440788" cy="4213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2372" lvl="1" indent="-511186" algn="just">
              <a:lnSpc>
                <a:spcPts val="6629"/>
              </a:lnSpc>
              <a:buFont typeface="Arial"/>
              <a:buChar char="•"/>
            </a:pPr>
            <a:r>
              <a:rPr lang="en-US" sz="4735" spc="-217">
                <a:solidFill>
                  <a:srgbClr val="FFFFFF"/>
                </a:solidFill>
                <a:latin typeface="Poppins"/>
              </a:rPr>
              <a:t>Pemilihan varians harus sama</a:t>
            </a:r>
          </a:p>
          <a:p>
            <a:pPr marL="1022372" lvl="1" indent="-511186" algn="just">
              <a:lnSpc>
                <a:spcPts val="6629"/>
              </a:lnSpc>
              <a:buFont typeface="Arial"/>
              <a:buChar char="•"/>
            </a:pPr>
            <a:r>
              <a:rPr lang="en-US" sz="4735" spc="-217">
                <a:solidFill>
                  <a:srgbClr val="FFFFFF"/>
                </a:solidFill>
                <a:latin typeface="Poppins"/>
              </a:rPr>
              <a:t>.Pemilihan variabel yang diteliti berbentu numerik dengan skala interval atau rasio</a:t>
            </a:r>
          </a:p>
          <a:p>
            <a:pPr marL="1022372" lvl="1" indent="-511186" algn="just">
              <a:lnSpc>
                <a:spcPts val="6629"/>
              </a:lnSpc>
              <a:spcBef>
                <a:spcPct val="0"/>
              </a:spcBef>
              <a:buFont typeface="Arial"/>
              <a:buChar char="•"/>
            </a:pPr>
            <a:endParaRPr lang="en-US" sz="4735" spc="-217">
              <a:solidFill>
                <a:srgbClr val="FFFFFF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-564169" y="6870641"/>
            <a:ext cx="3456917" cy="3663399"/>
          </a:xfrm>
          <a:custGeom>
            <a:avLst/>
            <a:gdLst/>
            <a:ahLst/>
            <a:cxnLst/>
            <a:rect l="l" t="t" r="r" b="b"/>
            <a:pathLst>
              <a:path w="3456917" h="3663399">
                <a:moveTo>
                  <a:pt x="0" y="0"/>
                </a:moveTo>
                <a:lnTo>
                  <a:pt x="3456917" y="0"/>
                </a:lnTo>
                <a:lnTo>
                  <a:pt x="3456917" y="3663399"/>
                </a:lnTo>
                <a:lnTo>
                  <a:pt x="0" y="3663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73609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455616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217418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2892748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3611314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5231337" y="6917765"/>
            <a:ext cx="3412449" cy="3616276"/>
          </a:xfrm>
          <a:custGeom>
            <a:avLst/>
            <a:gdLst/>
            <a:ahLst/>
            <a:cxnLst/>
            <a:rect l="l" t="t" r="r" b="b"/>
            <a:pathLst>
              <a:path w="3412449" h="3616276">
                <a:moveTo>
                  <a:pt x="0" y="0"/>
                </a:moveTo>
                <a:lnTo>
                  <a:pt x="3412449" y="0"/>
                </a:lnTo>
                <a:lnTo>
                  <a:pt x="3412449" y="3616275"/>
                </a:lnTo>
                <a:lnTo>
                  <a:pt x="0" y="3616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864394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5599900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5" y="0"/>
                </a:lnTo>
                <a:lnTo>
                  <a:pt x="602155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6335405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7070911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4128888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8469373" y="9227234"/>
            <a:ext cx="1349253" cy="571593"/>
          </a:xfrm>
          <a:custGeom>
            <a:avLst/>
            <a:gdLst/>
            <a:ahLst/>
            <a:cxnLst/>
            <a:rect l="l" t="t" r="r" b="b"/>
            <a:pathLst>
              <a:path w="1349253" h="571593">
                <a:moveTo>
                  <a:pt x="0" y="0"/>
                </a:moveTo>
                <a:lnTo>
                  <a:pt x="1349254" y="0"/>
                </a:lnTo>
                <a:lnTo>
                  <a:pt x="1349254" y="571593"/>
                </a:lnTo>
                <a:lnTo>
                  <a:pt x="0" y="5715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-648991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3" y="0"/>
                </a:lnTo>
                <a:lnTo>
                  <a:pt x="9743793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9143297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4" y="0"/>
                </a:lnTo>
                <a:lnTo>
                  <a:pt x="9743794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746878" y="1028700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4" y="0"/>
                </a:lnTo>
                <a:lnTo>
                  <a:pt x="1427304" y="498259"/>
                </a:lnTo>
                <a:lnTo>
                  <a:pt x="0" y="4982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14886248" y="779571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4" y="0"/>
                </a:lnTo>
                <a:lnTo>
                  <a:pt x="1427304" y="498258"/>
                </a:lnTo>
                <a:lnTo>
                  <a:pt x="0" y="4982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Freeform 20"/>
          <p:cNvSpPr/>
          <p:nvPr/>
        </p:nvSpPr>
        <p:spPr>
          <a:xfrm>
            <a:off x="16223909" y="4356055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4" y="0"/>
                </a:lnTo>
                <a:lnTo>
                  <a:pt x="1427304" y="498259"/>
                </a:lnTo>
                <a:lnTo>
                  <a:pt x="0" y="4982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762971" y="3375644"/>
            <a:ext cx="1334757" cy="1378537"/>
            <a:chOff x="0" y="0"/>
            <a:chExt cx="6350000" cy="6558280"/>
          </a:xfrm>
        </p:grpSpPr>
        <p:sp>
          <p:nvSpPr>
            <p:cNvPr id="22" name="Freeform 22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5"/>
              <a:stretch>
                <a:fillRect l="-20780" t="-18131" r="-99488" b="-41701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24795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701255" y="254969"/>
            <a:ext cx="6885490" cy="2620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1"/>
              </a:lnSpc>
            </a:pPr>
            <a:r>
              <a:rPr lang="en-US" sz="6756" spc="-310">
                <a:solidFill>
                  <a:srgbClr val="FFFFFF"/>
                </a:solidFill>
                <a:latin typeface="Arcade Gamer Bold"/>
              </a:rPr>
              <a:t>STATISTIK NON PARAMETRIK</a:t>
            </a:r>
          </a:p>
        </p:txBody>
      </p: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4762971" y="5100160"/>
            <a:ext cx="1334757" cy="1378537"/>
            <a:chOff x="0" y="0"/>
            <a:chExt cx="6350000" cy="6558280"/>
          </a:xfrm>
        </p:grpSpPr>
        <p:sp>
          <p:nvSpPr>
            <p:cNvPr id="26" name="Freeform 26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16"/>
              <a:stretch>
                <a:fillRect l="-23918" t="-36206" r="-24779" b="-79727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E24795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424461" y="3624357"/>
            <a:ext cx="4089826" cy="65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7"/>
              </a:lnSpc>
            </a:pPr>
            <a:r>
              <a:rPr lang="en-US" sz="2446" spc="-112">
                <a:solidFill>
                  <a:srgbClr val="FFFFFF"/>
                </a:solidFill>
                <a:latin typeface="Arcade Gamer Bold"/>
              </a:rPr>
              <a:t>DISTRIBUSI TIDAK NORMAL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424461" y="5252083"/>
            <a:ext cx="4089826" cy="65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7"/>
              </a:lnSpc>
            </a:pPr>
            <a:r>
              <a:rPr lang="en-US" sz="2446" spc="-112">
                <a:solidFill>
                  <a:srgbClr val="FFFFFF"/>
                </a:solidFill>
                <a:latin typeface="Arcade Gamer Bold"/>
              </a:rPr>
              <a:t>POPULASI TIDAK DIDUGA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-564169" y="6870641"/>
            <a:ext cx="3456917" cy="3663399"/>
          </a:xfrm>
          <a:custGeom>
            <a:avLst/>
            <a:gdLst/>
            <a:ahLst/>
            <a:cxnLst/>
            <a:rect l="l" t="t" r="r" b="b"/>
            <a:pathLst>
              <a:path w="3456917" h="3663399">
                <a:moveTo>
                  <a:pt x="0" y="0"/>
                </a:moveTo>
                <a:lnTo>
                  <a:pt x="3456917" y="0"/>
                </a:lnTo>
                <a:lnTo>
                  <a:pt x="3456917" y="3663399"/>
                </a:lnTo>
                <a:lnTo>
                  <a:pt x="0" y="3663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73609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455616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217418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2892748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3611314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5231337" y="6917765"/>
            <a:ext cx="3412449" cy="3616276"/>
          </a:xfrm>
          <a:custGeom>
            <a:avLst/>
            <a:gdLst/>
            <a:ahLst/>
            <a:cxnLst/>
            <a:rect l="l" t="t" r="r" b="b"/>
            <a:pathLst>
              <a:path w="3412449" h="3616276">
                <a:moveTo>
                  <a:pt x="0" y="0"/>
                </a:moveTo>
                <a:lnTo>
                  <a:pt x="3412449" y="0"/>
                </a:lnTo>
                <a:lnTo>
                  <a:pt x="3412449" y="3616275"/>
                </a:lnTo>
                <a:lnTo>
                  <a:pt x="0" y="3616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864394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5599900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5" y="0"/>
                </a:lnTo>
                <a:lnTo>
                  <a:pt x="602155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6335405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7070911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4128888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8469373" y="9227234"/>
            <a:ext cx="1349253" cy="571593"/>
          </a:xfrm>
          <a:custGeom>
            <a:avLst/>
            <a:gdLst/>
            <a:ahLst/>
            <a:cxnLst/>
            <a:rect l="l" t="t" r="r" b="b"/>
            <a:pathLst>
              <a:path w="1349253" h="571593">
                <a:moveTo>
                  <a:pt x="0" y="0"/>
                </a:moveTo>
                <a:lnTo>
                  <a:pt x="1349254" y="0"/>
                </a:lnTo>
                <a:lnTo>
                  <a:pt x="1349254" y="571593"/>
                </a:lnTo>
                <a:lnTo>
                  <a:pt x="0" y="5715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-648991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3" y="0"/>
                </a:lnTo>
                <a:lnTo>
                  <a:pt x="9743793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9143297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4" y="0"/>
                </a:lnTo>
                <a:lnTo>
                  <a:pt x="9743794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11690087" y="1028700"/>
            <a:ext cx="5479758" cy="4114800"/>
          </a:xfrm>
          <a:custGeom>
            <a:avLst/>
            <a:gdLst/>
            <a:ahLst/>
            <a:cxnLst/>
            <a:rect l="l" t="t" r="r" b="b"/>
            <a:pathLst>
              <a:path w="5479758" h="4114800">
                <a:moveTo>
                  <a:pt x="0" y="0"/>
                </a:moveTo>
                <a:lnTo>
                  <a:pt x="5479758" y="0"/>
                </a:lnTo>
                <a:lnTo>
                  <a:pt x="5479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 flipH="1">
            <a:off x="1164043" y="1028700"/>
            <a:ext cx="5479758" cy="4114800"/>
          </a:xfrm>
          <a:custGeom>
            <a:avLst/>
            <a:gdLst/>
            <a:ahLst/>
            <a:cxnLst/>
            <a:rect l="l" t="t" r="r" b="b"/>
            <a:pathLst>
              <a:path w="5479758" h="4114800">
                <a:moveTo>
                  <a:pt x="5479758" y="0"/>
                </a:moveTo>
                <a:lnTo>
                  <a:pt x="0" y="0"/>
                </a:lnTo>
                <a:lnTo>
                  <a:pt x="0" y="4114800"/>
                </a:lnTo>
                <a:lnTo>
                  <a:pt x="5479758" y="4114800"/>
                </a:lnTo>
                <a:lnTo>
                  <a:pt x="547975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TextBox 20"/>
          <p:cNvSpPr txBox="1"/>
          <p:nvPr/>
        </p:nvSpPr>
        <p:spPr>
          <a:xfrm>
            <a:off x="4159112" y="1706949"/>
            <a:ext cx="9969776" cy="15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8"/>
              </a:lnSpc>
            </a:pPr>
            <a:r>
              <a:rPr lang="en-US" sz="5200" spc="-239">
                <a:solidFill>
                  <a:srgbClr val="FFFFFF"/>
                </a:solidFill>
                <a:latin typeface="Arcade Gamer Bold"/>
              </a:rPr>
              <a:t>UNGGULAN NON PARAMETRIK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74408" y="3805429"/>
            <a:ext cx="11440788" cy="505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2372" lvl="1" indent="-511186">
              <a:lnSpc>
                <a:spcPts val="6629"/>
              </a:lnSpc>
              <a:buFont typeface="Arial"/>
              <a:buChar char="•"/>
            </a:pPr>
            <a:r>
              <a:rPr lang="en-US" sz="4735" spc="-217">
                <a:solidFill>
                  <a:srgbClr val="FFFFFF"/>
                </a:solidFill>
                <a:latin typeface="Poppins"/>
              </a:rPr>
              <a:t>  Populasi Kecil</a:t>
            </a:r>
          </a:p>
          <a:p>
            <a:pPr marL="1022372" lvl="1" indent="-511186">
              <a:lnSpc>
                <a:spcPts val="6629"/>
              </a:lnSpc>
              <a:buFont typeface="Arial"/>
              <a:buChar char="•"/>
            </a:pPr>
            <a:r>
              <a:rPr lang="en-US" sz="4735" spc="-217">
                <a:solidFill>
                  <a:srgbClr val="FFFFFF"/>
                </a:solidFill>
                <a:latin typeface="Poppins"/>
              </a:rPr>
              <a:t> NOminal dan Ordinal</a:t>
            </a:r>
          </a:p>
          <a:p>
            <a:pPr marL="1022372" lvl="1" indent="-511186">
              <a:lnSpc>
                <a:spcPts val="6629"/>
              </a:lnSpc>
              <a:spcBef>
                <a:spcPct val="0"/>
              </a:spcBef>
              <a:buFont typeface="Arial"/>
              <a:buChar char="•"/>
            </a:pPr>
            <a:r>
              <a:rPr lang="en-US" sz="4735" spc="-217">
                <a:solidFill>
                  <a:srgbClr val="FFFFFF"/>
                </a:solidFill>
                <a:latin typeface="Poppins"/>
              </a:rPr>
              <a:t> hipotesis pada statistik non-parametrik dilakukan secara langsung pada pengamatan yang nyata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-564169" y="6870641"/>
            <a:ext cx="3456917" cy="3663399"/>
          </a:xfrm>
          <a:custGeom>
            <a:avLst/>
            <a:gdLst/>
            <a:ahLst/>
            <a:cxnLst/>
            <a:rect l="l" t="t" r="r" b="b"/>
            <a:pathLst>
              <a:path w="3456917" h="3663399">
                <a:moveTo>
                  <a:pt x="0" y="0"/>
                </a:moveTo>
                <a:lnTo>
                  <a:pt x="3456917" y="0"/>
                </a:lnTo>
                <a:lnTo>
                  <a:pt x="3456917" y="3663399"/>
                </a:lnTo>
                <a:lnTo>
                  <a:pt x="0" y="3663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73609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455616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217418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2892748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3611314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5231337" y="6917765"/>
            <a:ext cx="3412449" cy="3616276"/>
          </a:xfrm>
          <a:custGeom>
            <a:avLst/>
            <a:gdLst/>
            <a:ahLst/>
            <a:cxnLst/>
            <a:rect l="l" t="t" r="r" b="b"/>
            <a:pathLst>
              <a:path w="3412449" h="3616276">
                <a:moveTo>
                  <a:pt x="0" y="0"/>
                </a:moveTo>
                <a:lnTo>
                  <a:pt x="3412449" y="0"/>
                </a:lnTo>
                <a:lnTo>
                  <a:pt x="3412449" y="3616275"/>
                </a:lnTo>
                <a:lnTo>
                  <a:pt x="0" y="3616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864394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5599900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5" y="0"/>
                </a:lnTo>
                <a:lnTo>
                  <a:pt x="602155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6335405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7070911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4128888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8469373" y="9227234"/>
            <a:ext cx="1349253" cy="571593"/>
          </a:xfrm>
          <a:custGeom>
            <a:avLst/>
            <a:gdLst/>
            <a:ahLst/>
            <a:cxnLst/>
            <a:rect l="l" t="t" r="r" b="b"/>
            <a:pathLst>
              <a:path w="1349253" h="571593">
                <a:moveTo>
                  <a:pt x="0" y="0"/>
                </a:moveTo>
                <a:lnTo>
                  <a:pt x="1349254" y="0"/>
                </a:lnTo>
                <a:lnTo>
                  <a:pt x="1349254" y="571593"/>
                </a:lnTo>
                <a:lnTo>
                  <a:pt x="0" y="5715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-648991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3" y="0"/>
                </a:lnTo>
                <a:lnTo>
                  <a:pt x="9743793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9143297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4" y="0"/>
                </a:lnTo>
                <a:lnTo>
                  <a:pt x="9743794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11690087" y="1028700"/>
            <a:ext cx="5479758" cy="4114800"/>
          </a:xfrm>
          <a:custGeom>
            <a:avLst/>
            <a:gdLst/>
            <a:ahLst/>
            <a:cxnLst/>
            <a:rect l="l" t="t" r="r" b="b"/>
            <a:pathLst>
              <a:path w="5479758" h="4114800">
                <a:moveTo>
                  <a:pt x="0" y="0"/>
                </a:moveTo>
                <a:lnTo>
                  <a:pt x="5479758" y="0"/>
                </a:lnTo>
                <a:lnTo>
                  <a:pt x="5479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 flipH="1">
            <a:off x="1164043" y="1028700"/>
            <a:ext cx="5479758" cy="4114800"/>
          </a:xfrm>
          <a:custGeom>
            <a:avLst/>
            <a:gdLst/>
            <a:ahLst/>
            <a:cxnLst/>
            <a:rect l="l" t="t" r="r" b="b"/>
            <a:pathLst>
              <a:path w="5479758" h="4114800">
                <a:moveTo>
                  <a:pt x="5479758" y="0"/>
                </a:moveTo>
                <a:lnTo>
                  <a:pt x="0" y="0"/>
                </a:lnTo>
                <a:lnTo>
                  <a:pt x="0" y="4114800"/>
                </a:lnTo>
                <a:lnTo>
                  <a:pt x="5479758" y="4114800"/>
                </a:lnTo>
                <a:lnTo>
                  <a:pt x="547975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TextBox 20"/>
          <p:cNvSpPr txBox="1"/>
          <p:nvPr/>
        </p:nvSpPr>
        <p:spPr>
          <a:xfrm>
            <a:off x="3611314" y="1522475"/>
            <a:ext cx="9969776" cy="15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8"/>
              </a:lnSpc>
            </a:pPr>
            <a:r>
              <a:rPr lang="en-US" sz="5200" spc="-239">
                <a:solidFill>
                  <a:srgbClr val="FFFFFF"/>
                </a:solidFill>
                <a:latin typeface="Arcade Gamer Bold"/>
              </a:rPr>
              <a:t>KELEMAHAN NON PARAMETRIK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41649" y="3222157"/>
            <a:ext cx="11440788" cy="505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2372" lvl="1" indent="-511186">
              <a:lnSpc>
                <a:spcPts val="6629"/>
              </a:lnSpc>
              <a:buFont typeface="Arial"/>
              <a:buChar char="•"/>
            </a:pPr>
            <a:r>
              <a:rPr lang="en-US" sz="4735" spc="-217">
                <a:solidFill>
                  <a:srgbClr val="FFFFFF"/>
                </a:solidFill>
                <a:latin typeface="Poppins"/>
              </a:rPr>
              <a:t> mengabaikan beberapa informasi tertentu.</a:t>
            </a:r>
          </a:p>
          <a:p>
            <a:pPr marL="1022372" lvl="1" indent="-511186">
              <a:lnSpc>
                <a:spcPts val="6629"/>
              </a:lnSpc>
              <a:buFont typeface="Arial"/>
              <a:buChar char="•"/>
            </a:pPr>
            <a:r>
              <a:rPr lang="en-US" sz="4735" spc="-217">
                <a:solidFill>
                  <a:srgbClr val="FFFFFF"/>
                </a:solidFill>
                <a:latin typeface="Poppins"/>
              </a:rPr>
              <a:t>. Hasil pengujian hipotesis dengan statistik non-parametrik tidak setajam statistik parametrik.</a:t>
            </a:r>
          </a:p>
          <a:p>
            <a:pPr marL="1022372" lvl="1" indent="-511186">
              <a:lnSpc>
                <a:spcPts val="6629"/>
              </a:lnSpc>
              <a:spcBef>
                <a:spcPct val="0"/>
              </a:spcBef>
              <a:buFont typeface="Arial"/>
              <a:buChar char="•"/>
            </a:pPr>
            <a:r>
              <a:rPr lang="en-US" sz="4735" spc="-217">
                <a:solidFill>
                  <a:srgbClr val="FFFFFF"/>
                </a:solidFill>
                <a:latin typeface="Poppins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7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-564169" y="6870641"/>
            <a:ext cx="3456917" cy="3663399"/>
          </a:xfrm>
          <a:custGeom>
            <a:avLst/>
            <a:gdLst/>
            <a:ahLst/>
            <a:cxnLst/>
            <a:rect l="l" t="t" r="r" b="b"/>
            <a:pathLst>
              <a:path w="3456917" h="3663399">
                <a:moveTo>
                  <a:pt x="0" y="0"/>
                </a:moveTo>
                <a:lnTo>
                  <a:pt x="3456917" y="0"/>
                </a:lnTo>
                <a:lnTo>
                  <a:pt x="3456917" y="3663399"/>
                </a:lnTo>
                <a:lnTo>
                  <a:pt x="0" y="36633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73609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1455616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>
            <a:off x="2174182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2892748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3611314" y="9258300"/>
            <a:ext cx="585216" cy="540527"/>
          </a:xfrm>
          <a:custGeom>
            <a:avLst/>
            <a:gdLst/>
            <a:ahLst/>
            <a:cxnLst/>
            <a:rect l="l" t="t" r="r" b="b"/>
            <a:pathLst>
              <a:path w="585216" h="540527">
                <a:moveTo>
                  <a:pt x="0" y="0"/>
                </a:moveTo>
                <a:lnTo>
                  <a:pt x="585216" y="0"/>
                </a:lnTo>
                <a:lnTo>
                  <a:pt x="585216" y="540527"/>
                </a:lnTo>
                <a:lnTo>
                  <a:pt x="0" y="54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15231337" y="6917765"/>
            <a:ext cx="3412449" cy="3616276"/>
          </a:xfrm>
          <a:custGeom>
            <a:avLst/>
            <a:gdLst/>
            <a:ahLst/>
            <a:cxnLst/>
            <a:rect l="l" t="t" r="r" b="b"/>
            <a:pathLst>
              <a:path w="3412449" h="3616276">
                <a:moveTo>
                  <a:pt x="0" y="0"/>
                </a:moveTo>
                <a:lnTo>
                  <a:pt x="3412449" y="0"/>
                </a:lnTo>
                <a:lnTo>
                  <a:pt x="3412449" y="3616275"/>
                </a:lnTo>
                <a:lnTo>
                  <a:pt x="0" y="3616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14864394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5599900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5" y="0"/>
                </a:lnTo>
                <a:lnTo>
                  <a:pt x="602155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6335405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7070911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4128888" y="9332430"/>
            <a:ext cx="602156" cy="466397"/>
          </a:xfrm>
          <a:custGeom>
            <a:avLst/>
            <a:gdLst/>
            <a:ahLst/>
            <a:cxnLst/>
            <a:rect l="l" t="t" r="r" b="b"/>
            <a:pathLst>
              <a:path w="602156" h="466397">
                <a:moveTo>
                  <a:pt x="0" y="0"/>
                </a:moveTo>
                <a:lnTo>
                  <a:pt x="602156" y="0"/>
                </a:lnTo>
                <a:lnTo>
                  <a:pt x="602156" y="466397"/>
                </a:lnTo>
                <a:lnTo>
                  <a:pt x="0" y="46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8469373" y="9227234"/>
            <a:ext cx="1349253" cy="571593"/>
          </a:xfrm>
          <a:custGeom>
            <a:avLst/>
            <a:gdLst/>
            <a:ahLst/>
            <a:cxnLst/>
            <a:rect l="l" t="t" r="r" b="b"/>
            <a:pathLst>
              <a:path w="1349253" h="571593">
                <a:moveTo>
                  <a:pt x="0" y="0"/>
                </a:moveTo>
                <a:lnTo>
                  <a:pt x="1349254" y="0"/>
                </a:lnTo>
                <a:lnTo>
                  <a:pt x="1349254" y="571593"/>
                </a:lnTo>
                <a:lnTo>
                  <a:pt x="0" y="57159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-648991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3" y="0"/>
                </a:lnTo>
                <a:lnTo>
                  <a:pt x="9743793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9143297" y="9798827"/>
            <a:ext cx="9743793" cy="1470427"/>
          </a:xfrm>
          <a:custGeom>
            <a:avLst/>
            <a:gdLst/>
            <a:ahLst/>
            <a:cxnLst/>
            <a:rect l="l" t="t" r="r" b="b"/>
            <a:pathLst>
              <a:path w="9743793" h="1470427">
                <a:moveTo>
                  <a:pt x="0" y="0"/>
                </a:moveTo>
                <a:lnTo>
                  <a:pt x="9743794" y="0"/>
                </a:lnTo>
                <a:lnTo>
                  <a:pt x="9743794" y="1470427"/>
                </a:lnTo>
                <a:lnTo>
                  <a:pt x="0" y="1470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Freeform 18"/>
          <p:cNvSpPr/>
          <p:nvPr/>
        </p:nvSpPr>
        <p:spPr>
          <a:xfrm>
            <a:off x="1465444" y="1480409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4" y="0"/>
                </a:lnTo>
                <a:lnTo>
                  <a:pt x="1427304" y="498259"/>
                </a:lnTo>
                <a:lnTo>
                  <a:pt x="0" y="4982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15231033" y="982150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4" y="0"/>
                </a:lnTo>
                <a:lnTo>
                  <a:pt x="1427304" y="498259"/>
                </a:lnTo>
                <a:lnTo>
                  <a:pt x="0" y="4982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Freeform 20"/>
          <p:cNvSpPr/>
          <p:nvPr/>
        </p:nvSpPr>
        <p:spPr>
          <a:xfrm>
            <a:off x="13437090" y="6372382"/>
            <a:ext cx="1427304" cy="498259"/>
          </a:xfrm>
          <a:custGeom>
            <a:avLst/>
            <a:gdLst/>
            <a:ahLst/>
            <a:cxnLst/>
            <a:rect l="l" t="t" r="r" b="b"/>
            <a:pathLst>
              <a:path w="1427304" h="498259">
                <a:moveTo>
                  <a:pt x="0" y="0"/>
                </a:moveTo>
                <a:lnTo>
                  <a:pt x="1427304" y="0"/>
                </a:lnTo>
                <a:lnTo>
                  <a:pt x="1427304" y="498259"/>
                </a:lnTo>
                <a:lnTo>
                  <a:pt x="0" y="4982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21" name="Group 21"/>
          <p:cNvGrpSpPr/>
          <p:nvPr/>
        </p:nvGrpSpPr>
        <p:grpSpPr>
          <a:xfrm>
            <a:off x="4850910" y="3228564"/>
            <a:ext cx="8586179" cy="3086100"/>
            <a:chOff x="0" y="0"/>
            <a:chExt cx="226138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61381" cy="812800"/>
            </a:xfrm>
            <a:custGeom>
              <a:avLst/>
              <a:gdLst/>
              <a:ahLst/>
              <a:cxnLst/>
              <a:rect l="l" t="t" r="r" b="b"/>
              <a:pathLst>
                <a:path w="2261381" h="812800">
                  <a:moveTo>
                    <a:pt x="44182" y="0"/>
                  </a:moveTo>
                  <a:lnTo>
                    <a:pt x="2217199" y="0"/>
                  </a:lnTo>
                  <a:cubicBezTo>
                    <a:pt x="2241600" y="0"/>
                    <a:pt x="2261381" y="19781"/>
                    <a:pt x="2261381" y="44182"/>
                  </a:cubicBezTo>
                  <a:lnTo>
                    <a:pt x="2261381" y="768618"/>
                  </a:lnTo>
                  <a:cubicBezTo>
                    <a:pt x="2261381" y="793019"/>
                    <a:pt x="2241600" y="812800"/>
                    <a:pt x="2217199" y="812800"/>
                  </a:cubicBezTo>
                  <a:lnTo>
                    <a:pt x="44182" y="812800"/>
                  </a:lnTo>
                  <a:cubicBezTo>
                    <a:pt x="19781" y="812800"/>
                    <a:pt x="0" y="793019"/>
                    <a:pt x="0" y="768618"/>
                  </a:cubicBezTo>
                  <a:lnTo>
                    <a:pt x="0" y="44182"/>
                  </a:lnTo>
                  <a:cubicBezTo>
                    <a:pt x="0" y="19781"/>
                    <a:pt x="19781" y="0"/>
                    <a:pt x="441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E24795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752514" y="4356514"/>
            <a:ext cx="8684575" cy="8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8"/>
              </a:lnSpc>
            </a:pPr>
            <a:r>
              <a:rPr lang="en-US" sz="5200" spc="-239">
                <a:solidFill>
                  <a:srgbClr val="FFFFFF"/>
                </a:solidFill>
                <a:latin typeface="Arcade Gamer Bold"/>
              </a:rPr>
              <a:t>TERIMA 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Custom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Canva Sans Bold</vt:lpstr>
      <vt:lpstr>Arial</vt:lpstr>
      <vt:lpstr>Calibri</vt:lpstr>
      <vt:lpstr>Arcade Gamer 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 pARAMETRIK DAN nON pARAMETRIK</dc:title>
  <dc:creator>LENOVO</dc:creator>
  <cp:lastModifiedBy>LENOVO</cp:lastModifiedBy>
  <cp:revision>1</cp:revision>
  <dcterms:created xsi:type="dcterms:W3CDTF">2006-08-16T00:00:00Z</dcterms:created>
  <dcterms:modified xsi:type="dcterms:W3CDTF">2023-10-02T07:01:00Z</dcterms:modified>
  <dc:identifier>DAFwFmEHhhU</dc:identifier>
</cp:coreProperties>
</file>